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96" r:id="rId23"/>
    <p:sldId id="2497" r:id="rId24"/>
    <p:sldId id="2500" r:id="rId25"/>
    <p:sldId id="2501" r:id="rId26"/>
    <p:sldId id="2502" r:id="rId27"/>
    <p:sldId id="2503" r:id="rId28"/>
    <p:sldId id="2504" r:id="rId29"/>
    <p:sldId id="2505" r:id="rId30"/>
    <p:sldId id="2506" r:id="rId31"/>
    <p:sldId id="2508" r:id="rId32"/>
    <p:sldId id="2510" r:id="rId33"/>
    <p:sldId id="2512" r:id="rId34"/>
    <p:sldId id="2513" r:id="rId35"/>
    <p:sldId id="2514" r:id="rId36"/>
    <p:sldId id="2515" r:id="rId37"/>
    <p:sldId id="2517" r:id="rId38"/>
    <p:sldId id="2516" r:id="rId39"/>
    <p:sldId id="2518" r:id="rId40"/>
    <p:sldId id="2519" r:id="rId41"/>
    <p:sldId id="2520" r:id="rId42"/>
    <p:sldId id="2521" r:id="rId43"/>
    <p:sldId id="2522" r:id="rId44"/>
    <p:sldId id="2523" r:id="rId45"/>
    <p:sldId id="2524" r:id="rId46"/>
    <p:sldId id="252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F52"/>
    <a:srgbClr val="EA9A5C"/>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9330" autoAdjust="0"/>
  </p:normalViewPr>
  <p:slideViewPr>
    <p:cSldViewPr snapToGrid="0">
      <p:cViewPr varScale="1">
        <p:scale>
          <a:sx n="79" d="100"/>
          <a:sy n="79" d="100"/>
        </p:scale>
        <p:origin x="1776" y="84"/>
      </p:cViewPr>
      <p:guideLst/>
    </p:cSldViewPr>
  </p:slideViewPr>
  <p:notesTextViewPr>
    <p:cViewPr>
      <p:scale>
        <a:sx n="3" d="2"/>
        <a:sy n="3" d="2"/>
      </p:scale>
      <p:origin x="0" y="-936"/>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a:t>
            </a:r>
            <a:r>
              <a:rPr lang="en-US" dirty="0"/>
              <a:t>) He</a:t>
            </a:r>
            <a:r>
              <a:rPr lang="sr-Latn-RS" dirty="0"/>
              <a:t>š funkcije deterministički mapiraju ulazne podatke u izlaze fiksnih dužina sa što uniformnijom raspodelom. Ti izlazi se nazivaju heš vrednosti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Često se koriste u računarstvu generalno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sr-Latn-RS" dirty="0"/>
              <a:t>Kriptografske heš funkcije koje ću na dalje zvati samo heš funkcije jer ćemo samo njih i da razmatramo su specijalne heš funkcije za koje ne može izračunati ulaz na osnovu izlaza. One su naravno kompleksn</a:t>
            </a:r>
            <a:r>
              <a:rPr lang="en-US" dirty="0" err="1"/>
              <a:t>ije</a:t>
            </a:r>
            <a:r>
              <a:rPr lang="sr-Latn-RS" dirty="0"/>
              <a:t> od jednostavnog ostatka pri deljenju koji je ovde dat kao primer, neke od kolega pišu cele diplomske radove samo na ovu temu</a:t>
            </a:r>
            <a:r>
              <a:rPr lang="en-US" dirty="0"/>
              <a:t>. </a:t>
            </a:r>
            <a:r>
              <a:rPr lang="sr-Latn-RS" dirty="0"/>
              <a:t>Sigurnost ovih funkcija se zasniva na jednosmernim matematičkim operacijama koje namerno odbacuju deo ulaznih informacija poput pomenutog ostatka pri deljenju, ili bitskih operacija shiftovanja i ekskluzivnog ILI, i zbog toga je matematički nemoguće rekonstruisati ulaz na osnovu izlaza.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primeru su dati izlazi </a:t>
            </a:r>
            <a:r>
              <a:rPr lang="en-US" dirty="0" err="1"/>
              <a:t>poznatih</a:t>
            </a:r>
            <a:r>
              <a:rPr lang="en-US" dirty="0"/>
              <a:t> </a:t>
            </a:r>
            <a:r>
              <a:rPr lang="sr-Latn-RS" dirty="0"/>
              <a:t>heš funkcija za proizvoljni korisnički unos. Izlazi su uvek iste veličine i ispisani su u heksadecimalnom obliku. Na dalje u primerima iz aplikacije ćemo koristiti samo SHA256.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Vi sigurno koristite ove funkcije svakodnevno na internetu, a da toga možda niste ni svesni.</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tj. Magic koji predstavlja jedinstvenu celobrojnu oznaku lanca, i mora biti isti kod svih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I Block ID koji je redni broj bloka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Ili vremenski žig, sa istom funkcionalnošću, a to je određivanje da li su blokovi u validnom poretku i sprečavanje naknadnog ubacivanja blokova u sred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celog bloka koja se dobija provlačenjem svih drugih polja zajedno kroz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Upravo ovo Hash polje se koristi za ulančavanje blokova tako što njegova vrednost mora biti jednaka vrednosti Previous Hash polja sledećeg bloka. U suprotnom blok nije validan, što je u primeru označeno crvenom bojom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 ulančavanja ako izmenimo bilo koji blok u lancu, </a:t>
            </a:r>
            <a:r>
              <a:rPr lang="en-US" dirty="0" err="1"/>
              <a:t>promene</a:t>
            </a:r>
            <a:r>
              <a:rPr lang="sr-Latn-RS" dirty="0"/>
              <a:t> će se propagirati sve do kraja lanca, tj. moramo da izmenimo i sve naredne blokove kao u primeru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Blok na početku lanca može da ima proizvoljnu Previous Hash vrednost, ali u </a:t>
            </a:r>
            <a:r>
              <a:rPr lang="en-US" dirty="0" err="1"/>
              <a:t>glavnom</a:t>
            </a:r>
            <a:r>
              <a:rPr lang="en-US" dirty="0"/>
              <a:t> se </a:t>
            </a:r>
            <a:r>
              <a:rPr lang="en-US" dirty="0" err="1"/>
              <a:t>uzimaju</a:t>
            </a:r>
            <a:r>
              <a:rPr lang="en-US" dirty="0"/>
              <a:t> </a:t>
            </a:r>
            <a:r>
              <a:rPr lang="en-US" dirty="0" err="1"/>
              <a:t>sve</a:t>
            </a:r>
            <a:r>
              <a:rPr lang="en-US" dirty="0"/>
              <a:t> </a:t>
            </a:r>
            <a:r>
              <a:rPr lang="en-US" dirty="0" err="1"/>
              <a:t>nule</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čak i neka slika ili video zapis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dirty="0" err="1"/>
              <a:t>opet</a:t>
            </a:r>
            <a:r>
              <a:rPr lang="en-US" dirty="0"/>
              <a:t>, ne nu</a:t>
            </a:r>
            <a:r>
              <a:rPr lang="sr-Latn-RS" dirty="0"/>
              <a:t>žno novčane, ali pošto obrađujemo primer kriptovalute, kod nas će prethodno Data polje biti zamenjeno ovakvim spiskom transakcija, gde svaka transakcija sadrži broj tokena, pošiljaoca i primaoca</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imamo veoma bazični blokčejn koji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 dolazimo do prvog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 to je kako sprečiti pošiljaoca da pošalje više tokena nego što zapravo ima, obzirom da nemamo centralni autoritet poput banke koji može da proveri stanje na računu pre upisa transakcije na ledger?</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dodajemo nove polje References u kojoj se nalazi lista prethodnih blokova koji se navode kao dokaz porekla novca. Ukupna količina tokena koje je pošiljalac iz trenutne transakcije PRIMIO u ovim blokovima je ULAZ 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takođe svaku transakciju rastavljamo na dva dela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iz ULAZA. Ove dve podtransakcije su takozvani IZLAZ cele transakcije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Zbir ulaza mora biti jednak zbiru izlaza transakcije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Transakcije moraju da se referišu na barem jedan prethodni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Nije moguće referisati se dva puta na isti blok ili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Ali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rešavamo uvođenjem posebne transakcije na početku svakog bloka zvanu Coinbase.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Ona ima samo broj tokena i primaoca, i njen cilj je baš ubacivanje novih tokena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Početni genesis blok ubacuje prve tokene u sistem i tu je primalac kreator blockchaina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Videćemo kasnije kako se određuje ko je primalac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nastaje novi problem, a to je kako ćemo regulisati inflaciju, obzirom da se u lanac stalno dodaju novi blokovi koji preko coinbasea stvaraju nove tokene ni iz čega. Nema smisla beskonačno upumpavati nove tokene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Ovo ćemo regulisati koristeći matematiku naravno. Ograničićemo ukupnu moguću količinu novca u sistemu tako što ćemo prepoloviti coinbase na svakih N blokova. Primera radi N je 5 u mojoj implementaciji, a 210,000 kod Bitcoin-a.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Sada možemo i da izračunamo koliko maksimalno tokena može biti u našem sistemu koji pravimo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Rekli smo na svakih pet blokova se coinbase prepolovi, tkd možemo da izvučemo 5 puta 20 tokena ispred zagrade i da dobijemo beskonačni geometrijski red. Ko se seća matematike iz prve godine zna da je ovo 2 tako da dobijemo da smo matematički maksimalno ograničili sistem na 200 tokena.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Mala napomena samo: stvaran broj tokena će biti malo manji od ovoga zato što postoji limit sa koliko malim brojevima računari zapravo mogu da rade.</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Kada ubacimo sve ove izmene u naš blokčejn, napadaču već postaje malo komplikovano da izmeni blok u sred lanca zbog svih budućih referenci koje će takođe morati da promeni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Međutim pošto je ovo kao što smo rekli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što znači da je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 očigledno nam je neophodan neki mehanizam koji bi sprečio korisnike da dodaju transakcije u tuđe 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Na primer trenutno ništa ne sprečava Džordža da doda transakciju</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gde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Mark </a:t>
            </a:r>
            <a:r>
              <a:rPr lang="en-US" dirty="0" err="1">
                <a:solidFill>
                  <a:sysClr val="windowText" lastClr="000000"/>
                </a:solidFill>
                <a:latin typeface="Calibri" panose="020F0502020204030204"/>
              </a:rPr>
              <a:t>njemu</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šalje 25</a:t>
            </a:r>
            <a:r>
              <a:rPr lang="en-US" sz="1200" dirty="0">
                <a:solidFill>
                  <a:srgbClr val="01023B"/>
                </a:solidFill>
                <a:latin typeface="Calibri" panose="020F0502020204030204"/>
              </a:rPr>
              <a:t>£</a:t>
            </a:r>
            <a:r>
              <a:rPr lang="sr-Latn-RS" sz="1200" dirty="0">
                <a:solidFill>
                  <a:srgbClr val="01023B"/>
                </a:solidFill>
                <a:latin typeface="Calibri" panose="020F0502020204030204"/>
              </a:rPr>
              <a:t>. </a:t>
            </a:r>
            <a:r>
              <a:rPr lang="sr-Latn-RS" dirty="0"/>
              <a:t>To znači da moramo obezbedimo način na koji Mark može da potvrdi da je baš ON taj koji je kreirao svaku svoju transakciju. </a:t>
            </a:r>
            <a:endParaRPr lang="sr-Latn-RS" dirty="0">
              <a:solidFill>
                <a:sysClr val="windowText" lastClr="000000"/>
              </a:solidFill>
              <a:latin typeface="Calibri" panose="020F0502020204030204"/>
            </a:endParaRP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proći kroz ceo sistem i deo po deo graditi blockchain</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Oni su mnogo bezbedniji od stvarnih potpisa.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čuva u tajnosti, a javni oglašava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tako da nije moguće unazad dobiti privatni od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4.B) a ne od nekoga ko se lažno predstavlja kao pošiljalac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 Digitalne potpise takođe koristite svakodnevno na internetu gde zapravo klijent i server potpisuju svoju komunikaciju. A verovatno je i neko od vas išao do MUPa da učita lični digitalni potpis u čip od lične karte.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možete da kliknete na katanac u search baru i proverite koji algoritam za digitalno potpisivanje je iskorišćen. Na primer sajt ETF-a koristi RSA enkripciju, kao i većina današnjih sajtova. Sa druge strane Bitcoin i moja implementacija koriste ECDSA koji je ujedno sigurniji i brži.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Malo ćemo proleteti kroz način njegovog funkcionisanja,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en-US" dirty="0" err="1"/>
              <a:t>Ovaj</a:t>
            </a:r>
            <a:r>
              <a:rPr lang="en-US" dirty="0"/>
              <a:t> </a:t>
            </a:r>
            <a:r>
              <a:rPr lang="en-US" dirty="0" err="1"/>
              <a:t>algoritam</a:t>
            </a:r>
            <a:r>
              <a:rPr lang="en-US" dirty="0"/>
              <a:t> </a:t>
            </a:r>
            <a:r>
              <a:rPr lang="sr-Latn-RS" dirty="0"/>
              <a:t>koristi eliptičke krive ovog oblika.</a:t>
            </a:r>
            <a:r>
              <a:rPr lang="en-US" dirty="0"/>
              <a:t> </a:t>
            </a:r>
            <a:r>
              <a:rPr lang="sr-Latn-RS" dirty="0"/>
              <a:t>M</a:t>
            </a:r>
            <a:r>
              <a:rPr lang="en-US" dirty="0"/>
              <a:t>od </a:t>
            </a:r>
            <a:r>
              <a:rPr lang="sr-Latn-RS" dirty="0"/>
              <a:t>je ostatak pri deljenju, a mod </a:t>
            </a:r>
            <a:r>
              <a:rPr lang="en-US" dirty="0"/>
              <a:t>p </a:t>
            </a:r>
            <a:r>
              <a:rPr lang="en-US" dirty="0" err="1"/>
              <a:t>zna</a:t>
            </a:r>
            <a:r>
              <a:rPr lang="sr-Latn-RS" dirty="0"/>
              <a:t>či da su krive i sva računica nad KONAČNIM poljem veličine p, i da svi rezultati moraju biti celi brojevi. Međutim v</a:t>
            </a:r>
            <a:r>
              <a:rPr lang="en-US" dirty="0" err="1"/>
              <a:t>izuelni</a:t>
            </a:r>
            <a:r>
              <a:rPr lang="en-US" dirty="0"/>
              <a:t> </a:t>
            </a:r>
            <a:r>
              <a:rPr lang="en-US" dirty="0" err="1"/>
              <a:t>primeri</a:t>
            </a:r>
            <a:r>
              <a:rPr lang="en-US" dirty="0"/>
              <a:t> </a:t>
            </a:r>
            <a:r>
              <a:rPr lang="en-US" dirty="0" err="1"/>
              <a:t>su</a:t>
            </a:r>
            <a:r>
              <a:rPr lang="en-US" dirty="0"/>
              <a:t> </a:t>
            </a:r>
            <a:r>
              <a:rPr lang="sr-Latn-RS" dirty="0"/>
              <a:t>u glavnom </a:t>
            </a:r>
            <a:r>
              <a:rPr lang="en-US" dirty="0" err="1"/>
              <a:t>nad</a:t>
            </a:r>
            <a:r>
              <a:rPr lang="en-US" dirty="0"/>
              <a:t> </a:t>
            </a:r>
            <a:r>
              <a:rPr lang="sr-Latn-RS" dirty="0"/>
              <a:t>BESKONAČNIM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Jer to otprilike izgleda ovako. Čak ni ovaj grafički kalkulator ne može skroz precizno da predstavi ovu jednačinu.</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Definisaćemo operaciju sabiranja tačaka tako što provučemo pravu kroz tačke P i Q koje sabiramo i kao rezulat R uzimamo sliku u odnosu na X osu preseka te prave sa krivom kao na slici.</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Slično tome, ako sabiramo tačku samu sa sobom, umesto prave kroz dve tačke, povlačimo tangentu kroz jednu tačku, i na isti način uzimamo rezultat.</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možemo da definišemo operaciju množenja tačke nekim skalarom n, tako što tačku saberemo samu sa sobom n puta.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bi izgledalo ovako u beskonačnom polju.</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Ali sigurnost ovog algoritma zapravo leži u tome što u KONAČNOM polju ove operacije nemaju svoje inverze, tj. ne možemo računski da pronađemo skalar n ako poznajemo rezultat množenja Q i početnu tačku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Poslednja jednačina je zapravo jednačina koju Bitcoin i moja implementacija koriste. Parametar A je nula, a P je nezamislivo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Ovde</a:t>
            </a:r>
            <a:r>
              <a:rPr lang="en-US" dirty="0"/>
              <a:t> </a:t>
            </a:r>
            <a:r>
              <a:rPr lang="en-US" dirty="0" err="1"/>
              <a:t>mo</a:t>
            </a:r>
            <a:r>
              <a:rPr lang="sr-Latn-RS" dirty="0"/>
              <a:t>že da se vidi otprilike kako izgleda sabiranje u KONAČNOM polju. Ove plave tačke predstavljaju moguća celobrojna rešenja jednačine. Već sam pomenuo moraju biti celobrojna jer radimo sa ostatkom pri deljenju. Sabiranjem dve tačke dobijamo treću, ali oduzimanje nije definisano.</a:t>
            </a:r>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Slična priča je i za množenje. Množenjem neke tačke skalarom dobijamo drugu tačku. Inverzna operacija nije moguća. P je u oba slučaja prost broj, u suprotnom jednačine ne bi ispunjavala neke uslove koji su nam potrebni za sigurnost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je ceo algoritam potpisivanja i verifikovanja poruke, nećemo detaljno proći kroz njega, već samo hoću da vam skrenem pažnju na bitne stvari.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Potpis je uređeni par celih brojeva koji se spoje u jedan veliki broj.</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Recimo da Ana šalje poruku Branku: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Prva bitna stvar je da oni moraju pre same komunikacije unapred da se dogovore </a:t>
            </a:r>
            <a:r>
              <a:rPr lang="en-US" dirty="0" err="1"/>
              <a:t>oko</a:t>
            </a:r>
            <a:r>
              <a:rPr lang="en-US" dirty="0"/>
              <a:t> </a:t>
            </a:r>
            <a:r>
              <a:rPr lang="en-US" dirty="0" err="1"/>
              <a:t>ovih</a:t>
            </a:r>
            <a:r>
              <a:rPr lang="en-US" dirty="0"/>
              <a:t> </a:t>
            </a:r>
            <a:r>
              <a:rPr lang="en-US" dirty="0" err="1"/>
              <a:t>parametara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Druga</a:t>
            </a:r>
            <a:r>
              <a:rPr lang="sr-Latn-RS" dirty="0"/>
              <a:t> bitna stvar je:</a:t>
            </a:r>
            <a:br>
              <a:rPr lang="sr-Latn-RS" dirty="0"/>
            </a:br>
            <a:r>
              <a:rPr lang="sr-Latn-RS" dirty="0"/>
              <a:t>Potpis zavisi od same poruke koja se šalje, to znači da će za svaku novu poruku Anin potpis biti drugačiji (što ne važi za potpise u stvarnom životu, gde nam je potpis uvek isti, nezavisno od toga šta potpisujemo) i napadač neće moći da samo kopira njen potpis i da ga iskoristi za neku DRUGU poruku da bi se lažno predstavio kao ona. Takođe neće moći ni da promeni trenutno potpisanu poruku pre nego što ona stigne do Branka, jer će Branko videti da se potpis ne slaže sa porukom.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 t</a:t>
            </a:r>
            <a:r>
              <a:rPr lang="en-US" dirty="0"/>
              <a:t>re</a:t>
            </a:r>
            <a:r>
              <a:rPr lang="sr-Latn-RS" dirty="0"/>
              <a:t>ća bitna stvar jeste: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Branko uspešno može da validira SVAKU Aninu poruku ne poznavajući Anin privatni ključ kojim je ona enkriptovala poruke. To je i bila cela poenta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možemo na primeru videti Anino slanje i Brankovu validaciju poruke.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Validan potpis poruke je mogla da generiše samo Ana (ukoliko joj naravno nije ukraden privatni ključ), a Branko može da potvrdi da je poruka neizmenjena i da je zaista mogla da dođe SAMO od nje. Ukoliko je izmenjeno bilo šta od ovih polja poruka nije validna.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se čini da smo rešili problem koji smo malopre imali u našem lancu: onemogućili smo korisnicima da šalju transakcije u tuđe ime. Odnosno Džordž sada ne može da pošalje transakciju samome sebi u Markovo ime. Ali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Džordža da jednostavno kopira stvarnu Markovu prethodnu transakciju sa sve potpisom gde je Mark poslao Džordžu 50tokena? Potpis će biti isti i VALIDAN za obe transakcije jer je i poruka potpuno ista.</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To znači da moramo da nekako osiguramo da je svaka poruka, tj transakcija različita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Srećom postoji jednostavno rešenje za to, uvešćemo ID transakcije koji će ulaziti u poruku koja se potpisuje. On broji transakcije PO pošiljaocu.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Druga novina koju uvodimo u transakcije jeste umesto imena korisnika koristićemo njihove javne ključeve.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I svaka transakcija će imati potpis koji bilo ko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potpuno onemogućili menjanje tuđih transakcija ili dodavanje transakcija u tuđe ime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Kako da sprečimo korisnike da menjaju SOPSTVENE transakcije nakon što su već objavljene na ledgeru? Svaki korisnik zna svoj privatni ključ, tako da on uvek </a:t>
            </a:r>
            <a:r>
              <a:rPr lang="sr-Latn-RS"/>
              <a:t>može validno da </a:t>
            </a:r>
            <a:r>
              <a:rPr lang="sr-Latn-RS" dirty="0"/>
              <a:t>potpiše svoju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Uzmimo primer gde Mark kupuje automobil od Sofije i pošalje joj 14.5 tokena za to. Sofija pročita transakciju sa ledgera, vidi da je on poslao tokene i pošalje mu automobil. Nakon toga Mark izmeni transakciju tako da piše da je Sofiji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Rešenje ovog komplikovanog problema leži u tome da moramo da učinimo da je računarski teško izmeniti, ali i dodati nove blokove.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dovoljno brzo </a:t>
            </a:r>
            <a:r>
              <a:rPr lang="en-US" dirty="0"/>
              <a:t>* </a:t>
            </a:r>
            <a:r>
              <a:rPr lang="sr-Latn-RS" dirty="0"/>
              <a:t>da izmeni taj blok pre nego što ostatak mreže doda </a:t>
            </a:r>
            <a:r>
              <a:rPr lang="en-US" dirty="0"/>
              <a:t>* </a:t>
            </a:r>
            <a:r>
              <a:rPr lang="sr-Latn-RS" dirty="0"/>
              <a:t>novi validan blok u lanac.</a:t>
            </a:r>
            <a:r>
              <a:rPr lang="en-US" dirty="0"/>
              <a:t> * </a:t>
            </a:r>
            <a:r>
              <a:rPr lang="sr-Latn-RS" dirty="0"/>
              <a:t>Nikad neće moći da prestigne ostatak mreže koji zajedničkom snagom dodaje nove blokove </a:t>
            </a:r>
            <a:r>
              <a:rPr lang="en-US" dirty="0"/>
              <a:t>* </a:t>
            </a:r>
            <a:r>
              <a:rPr lang="sr-Latn-RS" dirty="0"/>
              <a:t>i drugi čvorovi će znati da verzija lanca koju poseduje napadač </a:t>
            </a:r>
            <a:r>
              <a:rPr lang="en-US" dirty="0"/>
              <a:t>* </a:t>
            </a:r>
            <a:r>
              <a:rPr lang="sr-Latn-RS" dirty="0"/>
              <a:t>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Jedan od načina da ovo postignemo jeste rudarenje, i za dodavanje novih blokova i za izmenu starih</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Znamo već da je nemoguće dobiti ulaz heš funkcije pomoću izlaza</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sr-Latn-RS" dirty="0"/>
              <a:t>Tako da iskoristićemo ovu činjenicu za dobijanje željenog efekta.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Postavićemo uslov da heš izlaz bloka mora biti manji ili jednak nekoj vrednosti,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Tu vrednost ćemo podešavati pomoću novog polja koje uvodimo zvano težina, odnosno Difficulty. Tako što postoji (u ovom slučaju) 1 na 1 preslikavanje između vrednosti težine i minimalnog broja nula kojim mora da započinje heš vrednost bloka u binarnom obliku. U primeru možete videti tu vrednost i u heksadecimalnom obliku koji ćemo koristiti na dalje.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Odgovor je pa ne možemo naravno, a pošto ne možemo da menjamo transakcije niti druga polja koja opisuju i obezbeđuju blok moramo da uvedemo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vrv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Pri dodavanju novog bloka svaki rudar prikupi nove transakcije od ostalih čvorova koje stavi u blok i onda stavi samoga sebe, tj. svoj javni ključ kao primaoca Coinbase nagrade, i sa tim vrednostima kreće da rudari, tj. da traži validan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pronalaženje se bukvalno sastoji od isprobavanja različitih Nonce vrednosti i iznova računanja heša celog bloka dok se ne dobije validna heš vrednost, tj. da počinje sa odgovarajućim brojem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ovom primeru napadač je napravio izmenu u petom bloku i izrudario ga za Nonce vrednost od 24263, to znači da je morao toliko puta da računa heš vrednost tog bloka, jer je krenuo od 1. Ovime smo postigli ono što smo i pokušali, postoji određeno vreme koje je računarima potrebno da validiraju blok, i prilikom izmene i prilikom dodavanja novog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Rudarenje je u suštini statistička igra, što više procesorske snage imamo to je veća šansa da baš mi pronađemo odgovarajući Nonce jer smo isprobali više vrednosti. Ovo čini blockchain bezbednim, jer generalno smatramo da je mali broj čvorova u mreži maliciozan.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r>
              <a:rPr lang="sr-Latn-RS" dirty="0"/>
              <a:t>, 1</a:t>
            </a:r>
            <a:r>
              <a:rPr lang="en-US" dirty="0"/>
              <a:t>) </a:t>
            </a:r>
            <a:r>
              <a:rPr lang="sr-Latn-RS" dirty="0"/>
              <a:t>Rudarenje nije jedini način da se na ovaj način obezbedi blockchain. Hajde za sekund da se stavimo u cipele jednog čvora u mreži. Ušli smo u mrežu i preko interneta komuniciramo sa nama nepoznatim čvorovima koji mogu da budu bilo ko, a na neki način mi moramo da im verujemo, a i oni nama i moramo međusobno da se dogovorimo oko toga koje informacije su validne a koje nisu. E za ovo su zaduženi konsenzus algoritmi.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Rudarenje je zapravo deo najpoznatijeg konsenzus algoritma koji se zove dokaz radom, odnosno Proof of Work koji kaže da čvorovi moraju da ulože neki trud u cilju dokazivanja da im se može verovati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Malicioznim čvorovima je jednostavno finansijski neisplativo da pokušaju da podmetnu nevalidan blok ostatku mreže, jer drugi čvorovi mogu lako proveriti sve informacije koje dobiju. I potpise transakcija i da li heš vrednost bloka odgovara dobijenom Noncu unutar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Neke od mana dokaza radom 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4.1) Poznati 51%ni napad, gde ukoliko jedan entitet kontroliše više od pola procesorske snage u mreži onda ne važi ona konstatacija da on nikad neće stići ostatak mreže u dodavanju novih i izmenjenih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4.2) Vremenom rudarenje postaje neisplativo, zbog prevelike potrošnje električne energije, dok se coinbase nagrade sve više i više smanjuju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Potvrda transakcija je spora zbog rudarenja</a:t>
            </a:r>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Ima naravno puno konsenzus algoritama, ovo su neki od poznatijih.</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Meni se najviše sviđa delegirani dokaz ulogom gde čvorovi glasaju sopstvenim tokenima za čvor koji treba da validira novi blok. Validiranje ovde ne obuhvata računanje Noncea, to imamo samo u dokazu radom. Ukoliko on uspešno validira blok svi koji su glasali za njega dobijaju nagradu. Ukoliko ne uspe, svi čvorovi gube uložene tokene.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Tehnički najfer algoritam je dokaz proteklim vremenom koji u suštini uspavljuje procesore čvorova na neko nasumično vreme, i kome god je dodeljeno najmanje vreme se prvi probudi i kreira novi blok. Najfer je jer svi imaju podjednaku šansu da budu validatori, ali se ne može koristiti na javnim blockchain mrežama.</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Do sad smo sve vreme razmatrali blockchain na samo jednom čvoru.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Ali u distribuiranom sistemu svaki korisnik zapravo ima ličnu kopiju lanca na svom uređaju nezavisnu od drugih uređaja.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je veoma bitna sigurnosna prednost koju distribuirani sistem pruža, jer to znači da ne postoji centralni autoritet koji napadač može da napadne.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U velikim sistemima čvorovi veruju drugim čvorovima koji imaju istu verziju lanca, tj. ako im se heševi blokova poklapaju. Druge blokove odbacuju kao nevalidne.</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Pošto je to veoma širok pojam fokus rada će biti na najširu primenu, a to su kriptovalute. Iako se one često predstavljaju ovakvim novčićima ili tokenima sa slike, kriptovalute ne postoje u fizičkom obliku, niti npr. 4 Bitcoina predstavlja nešto opipljivo, što znači da one spadaju u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sr-Latn-RS" dirty="0"/>
              <a:t>međutim on</a:t>
            </a:r>
            <a:r>
              <a:rPr lang="en-US" dirty="0"/>
              <a:t>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recimo kretanje robe iz Kine do nas koju smo naručili preko interneta)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dotaćićemo se i blockchaina kao mrežnog protokola, jer je to bitan deo funkcionisanja i razumevanja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mom primeru sam implementirao tri čvora kako bi bilo pregledno, zeleni čvorovi veruju drugim zelenim čvorovima, pod čvor mislim na ovaj tekst A, B, C iznad lanaca,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napadač čak i da uspe da izmeni lanac (što je, možemo slobodno, reći skoro pa nemoguće) on mora da ima pristup i drugim čvorovi</a:t>
            </a:r>
            <a:r>
              <a:rPr lang="en-US" dirty="0"/>
              <a:t>m</a:t>
            </a:r>
            <a:r>
              <a:rPr lang="sr-Latn-RS" dirty="0"/>
              <a:t>a kako bi i kod njih mogao da napravi iste izmene, jer se promene ne propagiraju kroz mrežu.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Kada napadač uspešno izmeni lanac na čvoru A (lanac je zelen), čvor A je crven jer mu se ne poklapa poslednji heš sa ostatkom mreže, tako da mu niko ne veruje iako on tehnički on validan lanac.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takođe znači da ako napadač uspe da izmeni većinu čvorova u sistemu, čvorovima sa originalno validnim lancem većina mreže neće više verovati. Ali ako dođemo do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Hajde sada da za trenutak posmatramo blockchain mrežu sa inženjerske strane. Javne blockchain mreže komuniciraju preko interneta i korisnici su u glavnom globalno rasprostranjeni.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Ovo zapravo predstavlja veliki problem, jer globalne mreže znače da podaci nikad ne dolaze do svih čvorova istovremeno, i to izaziva neslaganje među čvorovima oko toga koja je tačna trenutna verzija lanca, tj. ima više tačnih trenutnih verzija lanaca, u zavisnosti od toga koji čvor pitamo.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Da bi se ovo razrešilo čvorovi pamte sve verzije lanca, tj. lanac se razdvaja u tzv. </a:t>
            </a:r>
            <a:r>
              <a:rPr lang="en-US" dirty="0" err="1"/>
              <a:t>forkov</a:t>
            </a:r>
            <a:r>
              <a:rPr lang="sr-Latn-RS" dirty="0"/>
              <a:t>e, tako da više nije potpuno linearna struktura već izgleda ovako </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en-US" dirty="0" err="1"/>
              <a:t>Postoji</a:t>
            </a:r>
            <a:r>
              <a:rPr lang="en-US" dirty="0"/>
              <a:t> vi</a:t>
            </a:r>
            <a:r>
              <a:rPr lang="sr-Latn-RS" dirty="0"/>
              <a:t>še različitih vrsta forkova, a nama je najviše od interesa živi slučajni fork, gde se čvorovi ne slažu međusobno zbog kašnjenja podataka u mreži. Nastaje kada dva rudara skoro istovremeno izrudare novi blok. Oba bloka su validna, ali sadrže drugačije informacije u sebi, u najmanju ruku drugačijeg primaoca coinbase nagrade. Ovi forkovi se lako razrešavaju prilikom rudarenja nekog od sledećih blokova. U nekom trenutku će se desiti da samo jedan rudar izrudari blok, čineći jedan fork duži od drugoga i onda će cela mreža smatrati taj fork kao validnu verziju.</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kratka mrežna animacija koja daje malo bolju sliku kako čvorovi komuniciraju.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rudar u Beogradu, kao i timer koji odbrojava očekivano prosečno vreme za rudarenje novog bloka koje u proseku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Zbog svega o čemu smo malopre pričali i jer je lakše napasti nove blokove, generalno se kod blockchaina smatraju zaista nepromenljivim blokovi koji su malo dublje u lancu, i ne treba 100% verovati novijim blokovima. Ta verodostojnost blokova je označena ovim nijansama zelene boje.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(START)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Transakcije se šalju kroz mrežu i skladište kao nepotvrđene dok se trenutni blok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Potrebno je neko (PAUZA)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vreme da one dođu do različitih čvorova, što takođe izaziva neslaganje.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trenutku kada je neko u Los Anđelesu izrudario blok i taj blok došao do Beograda, nepotvrđene transakcije idu u novi blok (NASTAVAK) koji sada tek kreće da se rudari, a lista se čisti i puni novim transakcijama.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dolazimo do onog problematičnog dela a to je šta se dešava kada dva čvora skoro istovremeno izrudare novi blok, recimo Beograd i Rio. U zavisnosti od topologije mreže, čvorovi će videti različite verzije lanca. (NASTAVAK) Do tokija će prvo doći beogradski blok, pa zatim Rio blok, dok će u Los Anđelesu biti obrnuto...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se razrešava tako što sada na primer samo Tokio izrudari sledeći blok i onda se njegova verzija lanca uzima kao validna jer je najduža, tj svi čvorovi će smatrati da je Beograd izrudario prethodni blok, a fork gde je Rio izrudario blok se može odbaciti jer ni jedan čvor do kog je Rio blok prvi došao nije izrudario novi blok pre Tokija.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Sa desne strane je skica blockchaina koji smo mi izgradili za izmišljenu kriptovalutu, ali to je samo jedan primer.</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Postoji mnogo različitih verzija blockchaina, i nove implementacije se svakodnevno kreiraju.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Svi ste čuli za blockchain i pre ove prezentacije, zato što mu mediji pridaju preveliku pažnju, ali oni u glavnom prenose prototipne implementacije ili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3,4) 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registrovanju patenata i lancima nabavke. Naravno ništa od ovoga nije i dalje postalo dovoljno popularno, ali postoje nove kompanije koje uspešno primenjuju blockchain u ovim sektorima u</a:t>
            </a:r>
            <a:r>
              <a:rPr lang="en-US" dirty="0" err="1"/>
              <a:t>glavnom</a:t>
            </a:r>
            <a:r>
              <a:rPr lang="en-US" dirty="0"/>
              <a:t> </a:t>
            </a:r>
            <a:r>
              <a:rPr lang="en-US" dirty="0" err="1"/>
              <a:t>zahvalju</a:t>
            </a:r>
            <a:r>
              <a:rPr lang="sr-Latn-RS" dirty="0"/>
              <a:t>jući pametnim ugovorima. To su bukvalno delovi koda koji se čuvaju u blockchain strukturi koji se pokreću kada se neki unapred definisani uslovi zadovolje.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t>
            </a: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strukture podataka, tj. čitavog sistema izgrađenog oko nje. Ako programerska implementacija nije sigurna, tj. postoje rupe u njoj onda </a:t>
            </a:r>
            <a:r>
              <a:rPr lang="sr-Latn-RS"/>
              <a:t>ceo taj sistem </a:t>
            </a:r>
            <a:r>
              <a:rPr lang="sr-Latn-RS" dirty="0"/>
              <a:t>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Ovu aplikaciju sam realizovao kao web aplikaciju, tako da sam koristio klasične web tehnologije poput HTML-a za strukturu, CSS-a za prezentaciju i JavaScripta za korisničku interakciju sa elementima web stranica.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Pruža čistiju sintaksu i dodatne mogućnosti, od kojih sam intenzivno koristio parent-child arhitekturu i liste za ubacivanje child stranica </a:t>
            </a:r>
            <a:r>
              <a:rPr lang="en-US" dirty="0" err="1"/>
              <a:t>sa</a:t>
            </a:r>
            <a:r>
              <a:rPr lang="en-US" dirty="0"/>
              <a:t> </a:t>
            </a:r>
            <a:r>
              <a:rPr lang="sr-Latn-RS" dirty="0"/>
              <a:t>grupisani</a:t>
            </a:r>
            <a:r>
              <a:rPr lang="en-US" dirty="0"/>
              <a:t>m</a:t>
            </a:r>
            <a:r>
              <a:rPr lang="sr-Latn-RS" dirty="0"/>
              <a:t> elemenat</a:t>
            </a:r>
            <a:r>
              <a:rPr lang="en-US" dirty="0" err="1"/>
              <a:t>ima</a:t>
            </a:r>
            <a:r>
              <a:rPr lang="sr-Latn-RS" dirty="0"/>
              <a:t> </a:t>
            </a:r>
            <a:r>
              <a:rPr lang="en-US" dirty="0"/>
              <a:t>u </a:t>
            </a:r>
            <a:r>
              <a:rPr lang="sr-Latn-RS" dirty="0"/>
              <a:t>parent stranice.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 zbog brzine i jer nema potrebe da se pamte bilo kakve informacije iz korisničke interakcije.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unutar iste mreže, što znači da bi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Ovako izgleda aplikacija na monitoru i na mobilnom uređaju.</a:t>
            </a:r>
            <a:r>
              <a:rPr lang="en-US" dirty="0"/>
              <a:t> </a:t>
            </a:r>
            <a:r>
              <a:rPr lang="en-US" dirty="0" err="1"/>
              <a:t>Zahvaljuju</a:t>
            </a:r>
            <a:r>
              <a:rPr lang="sr-Latn-RS" dirty="0"/>
              <a:t>ć</a:t>
            </a:r>
            <a:r>
              <a:rPr lang="en-US" dirty="0" err="1"/>
              <a:t>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a:t>
            </a:r>
            <a:r>
              <a:rPr lang="sr-Latn-RS" dirty="0"/>
              <a:t>đeni</a:t>
            </a:r>
            <a:r>
              <a:rPr lang="en-US" dirty="0"/>
              <a:t> </a:t>
            </a:r>
            <a:r>
              <a:rPr lang="en-US" dirty="0" err="1"/>
              <a:t>razli</a:t>
            </a:r>
            <a:r>
              <a:rPr lang="sr-Latn-RS" dirty="0"/>
              <a:t>č</a:t>
            </a:r>
            <a:r>
              <a:rPr lang="en-US" dirty="0" err="1"/>
              <a:t>itim</a:t>
            </a:r>
            <a:r>
              <a:rPr lang="en-US" dirty="0"/>
              <a:t> </a:t>
            </a:r>
            <a:r>
              <a:rPr lang="sr-Latn-RS" dirty="0"/>
              <a:t>rezolucijama 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sr-Latn-RS" dirty="0"/>
              <a:t>ć</a:t>
            </a:r>
            <a:r>
              <a:rPr lang="en-US" dirty="0"/>
              <a:t>emo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8.gif"/><Relationship Id="rId5" Type="http://schemas.openxmlformats.org/officeDocument/2006/relationships/image" Target="../media/image280.png"/><Relationship Id="rId4" Type="http://schemas.openxmlformats.org/officeDocument/2006/relationships/image" Target="../media/image270.png"/></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554545"/>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što uniformnijom raspodelom izlaznih vrednosti</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Često se koriste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25041"/>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(isti kod svih blokova)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 (za jedan veći)</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861774"/>
          </a:xfrm>
          <a:prstGeom prst="rect">
            <a:avLst/>
          </a:prstGeom>
          <a:noFill/>
        </p:spPr>
        <p:txBody>
          <a:bodyPr wrap="square" rtlCol="0">
            <a:spAutoFit/>
          </a:bodyPr>
          <a:lstStyle/>
          <a:p>
            <a:pPr>
              <a:spcAft>
                <a:spcPts val="1200"/>
              </a:spcAft>
            </a:pPr>
            <a:r>
              <a:rPr lang="sr-Latn-RS" sz="2000" dirty="0">
                <a:latin typeface="Calibri" panose="020F0502020204030204"/>
              </a:rPr>
              <a:t>Sadržaj bloka</a:t>
            </a:r>
            <a:r>
              <a:rPr lang="en-US" sz="2000" dirty="0">
                <a:latin typeface="Calibri" panose="020F0502020204030204"/>
              </a:rPr>
              <a:t>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1108185" y="3379125"/>
            <a:ext cx="9722307" cy="1941606"/>
          </a:xfrm>
          <a:prstGeom prst="rect">
            <a:avLst/>
          </a:prstGeom>
          <a:noFill/>
          <a:ln w="19050">
            <a:gradFill flip="none" rotWithShape="1">
              <a:gsLst>
                <a:gs pos="0">
                  <a:srgbClr val="01023B"/>
                </a:gs>
                <a:gs pos="50000">
                  <a:srgbClr val="A53F52"/>
                </a:gs>
                <a:gs pos="100000">
                  <a:srgbClr val="EA9A5C"/>
                </a:gs>
              </a:gsLst>
              <a:path path="circle">
                <a:fillToRect l="100000" b="100000"/>
              </a:path>
              <a:tileRect t="-100000" r="-100000"/>
            </a:gradFill>
          </a:ln>
        </p:spPr>
      </p:pic>
      <p:pic>
        <p:nvPicPr>
          <p:cNvPr id="6" name="Picture 5">
            <a:extLst>
              <a:ext uri="{FF2B5EF4-FFF2-40B4-BE49-F238E27FC236}">
                <a16:creationId xmlns:a16="http://schemas.microsoft.com/office/drawing/2014/main" id="{1A7E0616-247A-952F-FBEA-400FB9EA41A8}"/>
              </a:ext>
            </a:extLst>
          </p:cNvPr>
          <p:cNvPicPr>
            <a:picLocks noChangeAspect="1"/>
          </p:cNvPicPr>
          <p:nvPr/>
        </p:nvPicPr>
        <p:blipFill>
          <a:blip r:embed="rId4"/>
          <a:stretch>
            <a:fillRect/>
          </a:stretch>
        </p:blipFill>
        <p:spPr>
          <a:xfrm>
            <a:off x="890724" y="2239612"/>
            <a:ext cx="10157231" cy="630942"/>
          </a:xfrm>
          <a:prstGeom prst="rect">
            <a:avLst/>
          </a:prstGeom>
          <a:ln w="19050">
            <a:gradFill>
              <a:gsLst>
                <a:gs pos="0">
                  <a:srgbClr val="01023B"/>
                </a:gs>
                <a:gs pos="50000">
                  <a:srgbClr val="A53F52"/>
                </a:gs>
                <a:gs pos="100000">
                  <a:srgbClr val="EA9A5C"/>
                </a:gs>
              </a:gsLst>
              <a:lin ang="5400000" scaled="1"/>
            </a:gradFill>
          </a:ln>
        </p:spPr>
      </p:pic>
      <p:cxnSp>
        <p:nvCxnSpPr>
          <p:cNvPr id="8" name="Straight Arrow Connector 7">
            <a:extLst>
              <a:ext uri="{FF2B5EF4-FFF2-40B4-BE49-F238E27FC236}">
                <a16:creationId xmlns:a16="http://schemas.microsoft.com/office/drawing/2014/main" id="{C598E174-CCC6-1BDD-50EE-8EDB514F7CF4}"/>
              </a:ext>
            </a:extLst>
          </p:cNvPr>
          <p:cNvCxnSpPr>
            <a:cxnSpLocks/>
            <a:stCxn id="6" idx="2"/>
            <a:endCxn id="2" idx="0"/>
          </p:cNvCxnSpPr>
          <p:nvPr/>
        </p:nvCxnSpPr>
        <p:spPr>
          <a:xfrm flipH="1">
            <a:off x="5969339" y="2870554"/>
            <a:ext cx="1" cy="508571"/>
          </a:xfrm>
          <a:prstGeom prst="straightConnector1">
            <a:avLst/>
          </a:prstGeom>
          <a:ln>
            <a:gradFill flip="none" rotWithShape="1">
              <a:gsLst>
                <a:gs pos="0">
                  <a:srgbClr val="01023B"/>
                </a:gs>
                <a:gs pos="50000">
                  <a:srgbClr val="A53F52"/>
                </a:gs>
                <a:gs pos="100000">
                  <a:srgbClr val="EA9A5C"/>
                </a:gs>
              </a:gsLst>
              <a:path path="circle">
                <a:fillToRect l="50000" t="50000" r="50000" b="50000"/>
              </a:path>
              <a:tileRect/>
            </a:gra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923F5FB-86E1-51CE-0ED1-91491DEAF112}"/>
              </a:ext>
            </a:extLst>
          </p:cNvPr>
          <p:cNvSpPr txBox="1"/>
          <p:nvPr/>
        </p:nvSpPr>
        <p:spPr>
          <a:xfrm>
            <a:off x="2039597" y="5624551"/>
            <a:ext cx="1615858" cy="1015663"/>
          </a:xfrm>
          <a:prstGeom prst="rect">
            <a:avLst/>
          </a:prstGeom>
          <a:noFill/>
        </p:spPr>
        <p:txBody>
          <a:bodyPr wrap="square" rtlCol="0">
            <a:spAutoFit/>
          </a:bodyPr>
          <a:lstStyle/>
          <a:p>
            <a:r>
              <a:rPr lang="en-US" sz="2000" dirty="0" err="1">
                <a:solidFill>
                  <a:srgbClr val="A53F52"/>
                </a:solidFill>
              </a:rPr>
              <a:t>Broj</a:t>
            </a:r>
            <a:r>
              <a:rPr lang="en-US" sz="2000" dirty="0">
                <a:solidFill>
                  <a:srgbClr val="A53F52"/>
                </a:solidFill>
              </a:rPr>
              <a:t> </a:t>
            </a:r>
            <a:r>
              <a:rPr lang="en-US" sz="2000" dirty="0" err="1">
                <a:solidFill>
                  <a:srgbClr val="A53F52"/>
                </a:solidFill>
              </a:rPr>
              <a:t>tokena</a:t>
            </a:r>
            <a:r>
              <a:rPr lang="en-US" sz="2000" dirty="0">
                <a:solidFill>
                  <a:srgbClr val="A53F52"/>
                </a:solidFill>
              </a:rPr>
              <a:t> </a:t>
            </a:r>
            <a:r>
              <a:rPr lang="en-US" sz="2000" dirty="0"/>
              <a:t>koji se </a:t>
            </a:r>
            <a:r>
              <a:rPr lang="en-US" sz="2000" dirty="0" err="1"/>
              <a:t>prosle</a:t>
            </a:r>
            <a:r>
              <a:rPr lang="sr-Latn-RS" sz="2000" dirty="0"/>
              <a:t>đuje</a:t>
            </a:r>
            <a:endParaRPr lang="en-US" sz="2000" dirty="0"/>
          </a:p>
        </p:txBody>
      </p:sp>
      <p:cxnSp>
        <p:nvCxnSpPr>
          <p:cNvPr id="18" name="Straight Connector 17">
            <a:extLst>
              <a:ext uri="{FF2B5EF4-FFF2-40B4-BE49-F238E27FC236}">
                <a16:creationId xmlns:a16="http://schemas.microsoft.com/office/drawing/2014/main" id="{06CB9535-0085-22F9-5BBA-CCDC28BAE6F0}"/>
              </a:ext>
            </a:extLst>
          </p:cNvPr>
          <p:cNvCxnSpPr>
            <a:cxnSpLocks/>
          </p:cNvCxnSpPr>
          <p:nvPr/>
        </p:nvCxnSpPr>
        <p:spPr>
          <a:xfrm flipH="1" flipV="1">
            <a:off x="2292263" y="5098093"/>
            <a:ext cx="197119"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DC0F2382-6EC5-56F6-02CE-9B34DBA450E2}"/>
              </a:ext>
            </a:extLst>
          </p:cNvPr>
          <p:cNvCxnSpPr>
            <a:cxnSpLocks/>
          </p:cNvCxnSpPr>
          <p:nvPr/>
        </p:nvCxnSpPr>
        <p:spPr>
          <a:xfrm flipH="1" flipV="1">
            <a:off x="5969338" y="5098093"/>
            <a:ext cx="181416"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095B0A2-2A69-743A-AB39-2E78DAD884FB}"/>
              </a:ext>
            </a:extLst>
          </p:cNvPr>
          <p:cNvCxnSpPr>
            <a:cxnSpLocks/>
          </p:cNvCxnSpPr>
          <p:nvPr/>
        </p:nvCxnSpPr>
        <p:spPr>
          <a:xfrm flipH="1" flipV="1">
            <a:off x="9207958" y="5098093"/>
            <a:ext cx="349401"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F0A0A4D-E788-8EDB-9481-08623208E8B2}"/>
              </a:ext>
            </a:extLst>
          </p:cNvPr>
          <p:cNvSpPr txBox="1"/>
          <p:nvPr/>
        </p:nvSpPr>
        <p:spPr>
          <a:xfrm>
            <a:off x="5716990" y="5629247"/>
            <a:ext cx="1201836" cy="400110"/>
          </a:xfrm>
          <a:prstGeom prst="rect">
            <a:avLst/>
          </a:prstGeom>
          <a:noFill/>
        </p:spPr>
        <p:txBody>
          <a:bodyPr wrap="square" rtlCol="0">
            <a:spAutoFit/>
          </a:bodyPr>
          <a:lstStyle/>
          <a:p>
            <a:r>
              <a:rPr lang="sr-Latn-RS" sz="2000" dirty="0">
                <a:solidFill>
                  <a:srgbClr val="A53F52"/>
                </a:solidFill>
              </a:rPr>
              <a:t>Pošiljalac</a:t>
            </a:r>
            <a:endParaRPr lang="en-US" sz="2000" dirty="0"/>
          </a:p>
        </p:txBody>
      </p:sp>
      <p:sp>
        <p:nvSpPr>
          <p:cNvPr id="28" name="TextBox 27">
            <a:extLst>
              <a:ext uri="{FF2B5EF4-FFF2-40B4-BE49-F238E27FC236}">
                <a16:creationId xmlns:a16="http://schemas.microsoft.com/office/drawing/2014/main" id="{6A35C7BE-9993-F8B3-6302-EE7E4DC3598E}"/>
              </a:ext>
            </a:extLst>
          </p:cNvPr>
          <p:cNvSpPr txBox="1"/>
          <p:nvPr/>
        </p:nvSpPr>
        <p:spPr>
          <a:xfrm>
            <a:off x="9207958" y="5629247"/>
            <a:ext cx="1201836" cy="400110"/>
          </a:xfrm>
          <a:prstGeom prst="rect">
            <a:avLst/>
          </a:prstGeom>
          <a:noFill/>
        </p:spPr>
        <p:txBody>
          <a:bodyPr wrap="square" rtlCol="0">
            <a:spAutoFit/>
          </a:bodyPr>
          <a:lstStyle/>
          <a:p>
            <a:r>
              <a:rPr lang="sr-Latn-RS" sz="2000" dirty="0">
                <a:solidFill>
                  <a:srgbClr val="A53F52"/>
                </a:solidFill>
              </a:rPr>
              <a:t>Primalac</a:t>
            </a:r>
            <a:endParaRPr lang="en-US" sz="2000" dirty="0"/>
          </a:p>
        </p:txBody>
      </p:sp>
    </p:spTree>
    <p:extLst>
      <p:ext uri="{BB962C8B-B14F-4D97-AF65-F5344CB8AC3E}">
        <p14:creationId xmlns:p14="http://schemas.microsoft.com/office/powerpoint/2010/main" val="36161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186" y="3634263"/>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323439"/>
          </a:xfrm>
          <a:prstGeom prst="rect">
            <a:avLst/>
          </a:prstGeom>
          <a:noFill/>
        </p:spPr>
        <p:txBody>
          <a:bodyPr wrap="square" rtlCol="0">
            <a:spAutoFit/>
          </a:bodyPr>
          <a:lstStyle/>
          <a:p>
            <a:pPr>
              <a:spcAft>
                <a:spcPts val="1200"/>
              </a:spcAft>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a:spcAft>
                <a:spcPts val="1200"/>
              </a:spcAft>
            </a:pPr>
            <a:r>
              <a:rPr lang="sr-Latn-RS" sz="2000" dirty="0">
                <a:latin typeface="Calibri" panose="020F0502020204030204"/>
              </a:rPr>
              <a:t>Nije moguće referisati se na prethodno već referisane blokove ili na blokove koji tek slede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18398"/>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transakciju na početku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9353076"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poseban mehanizam ubacivanja novih tokena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747661"/>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Izračunaćemo koliko maksimalna novčića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3" y="3085427"/>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3" y="3085427"/>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4862870"/>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rPr>
              <a:t>Ukoliko primalac poseduje javni ključ pošiljaoca i njegovu enkriptovanu poruku on može zagarantovano potvrditi da je:</a:t>
            </a:r>
            <a:br>
              <a:rPr lang="sr-Latn-RS" sz="2000" dirty="0">
                <a:solidFill>
                  <a:sysClr val="windowText" lastClr="000000"/>
                </a:solidFill>
              </a:rPr>
            </a:br>
            <a:r>
              <a:rPr lang="sr-Latn-RS" sz="2000" dirty="0">
                <a:solidFill>
                  <a:sysClr val="windowText" lastClr="000000"/>
                </a:solidFill>
              </a:rPr>
              <a:t>1) Poruka validna</a:t>
            </a:r>
            <a:br>
              <a:rPr lang="sr-Latn-RS" sz="2000" dirty="0">
                <a:solidFill>
                  <a:sysClr val="windowText" lastClr="000000"/>
                </a:solidFill>
              </a:rPr>
            </a:br>
            <a:r>
              <a:rPr lang="sr-Latn-RS" sz="2000" dirty="0">
                <a:solidFill>
                  <a:sysClr val="windowText" lastClr="000000"/>
                </a:solidFill>
              </a:rPr>
              <a:t>2) Poruku dobio od pošiljaoca</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često se koriste prilikom internet komunikacije</a:t>
            </a:r>
          </a:p>
          <a:p>
            <a:pPr>
              <a:spcAft>
                <a:spcPts val="1200"/>
              </a:spcAft>
            </a:pPr>
            <a:r>
              <a:rPr lang="sr-Latn-RS" sz="2000" dirty="0">
                <a:solidFill>
                  <a:sysClr val="windowText" lastClr="000000"/>
                </a:solidFill>
                <a:latin typeface="Calibri" panose="020F0502020204030204"/>
              </a:rPr>
              <a:t>Zakonski dozvoljeni algoritmi za digitalno potpisivanje: RSA, DSA, </a:t>
            </a:r>
            <a:r>
              <a:rPr lang="sr-Latn-RS" sz="2000" dirty="0">
                <a:solidFill>
                  <a:srgbClr val="EA9A5C"/>
                </a:solidFill>
                <a:latin typeface="Calibri" panose="020F0502020204030204"/>
              </a:rPr>
              <a:t>ECDSA</a:t>
            </a:r>
          </a:p>
        </p:txBody>
      </p:sp>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pic>
        <p:nvPicPr>
          <p:cNvPr id="2" name="Picture Placeholder 7">
            <a:extLst>
              <a:ext uri="{FF2B5EF4-FFF2-40B4-BE49-F238E27FC236}">
                <a16:creationId xmlns:a16="http://schemas.microsoft.com/office/drawing/2014/main" id="{9C4F89EB-7E07-DCE6-5075-52A6A55AF83F}"/>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pic>
        <p:nvPicPr>
          <p:cNvPr id="5" name="Picture 4">
            <a:extLst>
              <a:ext uri="{FF2B5EF4-FFF2-40B4-BE49-F238E27FC236}">
                <a16:creationId xmlns:a16="http://schemas.microsoft.com/office/drawing/2014/main" id="{0BA36987-91A7-7967-FC49-9A27812288D9}"/>
              </a:ext>
            </a:extLst>
          </p:cNvPr>
          <p:cNvPicPr>
            <a:picLocks noChangeAspect="1"/>
          </p:cNvPicPr>
          <p:nvPr/>
        </p:nvPicPr>
        <p:blipFill>
          <a:blip r:embed="rId4"/>
          <a:stretch>
            <a:fillRect/>
          </a:stretch>
        </p:blipFill>
        <p:spPr>
          <a:xfrm>
            <a:off x="4088909" y="4474836"/>
            <a:ext cx="2245216" cy="688050"/>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14487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678D19-1D49-C532-45D9-AEE5D83962A8}"/>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6" name="TextBox 5">
            <a:extLst>
              <a:ext uri="{FF2B5EF4-FFF2-40B4-BE49-F238E27FC236}">
                <a16:creationId xmlns:a16="http://schemas.microsoft.com/office/drawing/2014/main" id="{3B880714-C1A7-7D86-9794-EB61F549A2D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9F9F5B-AF7D-4C0A-B123-E07CA8554C23}"/>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8" name="TextBox 7">
                <a:extLst>
                  <a:ext uri="{FF2B5EF4-FFF2-40B4-BE49-F238E27FC236}">
                    <a16:creationId xmlns:a16="http://schemas.microsoft.com/office/drawing/2014/main" id="{969F9F5B-AF7D-4C0A-B123-E07CA8554C23}"/>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82B9272-9338-729E-7FFD-65C9AD43650D}"/>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10" name="Right Brace 9">
            <a:extLst>
              <a:ext uri="{FF2B5EF4-FFF2-40B4-BE49-F238E27FC236}">
                <a16:creationId xmlns:a16="http://schemas.microsoft.com/office/drawing/2014/main" id="{93300AD6-B84B-E553-BB12-5B1D0F073B46}"/>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5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2" name="TextBox 1">
            <a:extLst>
              <a:ext uri="{FF2B5EF4-FFF2-40B4-BE49-F238E27FC236}">
                <a16:creationId xmlns:a16="http://schemas.microsoft.com/office/drawing/2014/main" id="{3EEB96F3-305C-57A4-7AC5-A2C235B9D9A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9B562F-6A18-00C7-D7B6-1A20CABE933C}"/>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4" name="TextBox 3">
                <a:extLst>
                  <a:ext uri="{FF2B5EF4-FFF2-40B4-BE49-F238E27FC236}">
                    <a16:creationId xmlns:a16="http://schemas.microsoft.com/office/drawing/2014/main" id="{409B562F-6A18-00C7-D7B6-1A20CABE933C}"/>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20A69C-047C-F4FD-52C3-BC300EC7C83C}"/>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7" name="Right Brace 6">
            <a:extLst>
              <a:ext uri="{FF2B5EF4-FFF2-40B4-BE49-F238E27FC236}">
                <a16:creationId xmlns:a16="http://schemas.microsoft.com/office/drawing/2014/main" id="{59CF6CF6-F456-21B6-3986-16B788ED26EB}"/>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745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0CD69BAD-F69C-F20F-3487-CB8992C9E4FD}"/>
              </a:ext>
            </a:extLst>
          </p:cNvPr>
          <p:cNvSpPr txBox="1"/>
          <p:nvPr/>
        </p:nvSpPr>
        <p:spPr>
          <a:xfrm>
            <a:off x="571500" y="514350"/>
            <a:ext cx="386644" cy="523220"/>
          </a:xfrm>
          <a:prstGeom prst="rect">
            <a:avLst/>
          </a:prstGeom>
          <a:noFill/>
        </p:spPr>
        <p:txBody>
          <a:bodyPr wrap="none" rtlCol="0">
            <a:spAutoFit/>
          </a:bodyPr>
          <a:lstStyle/>
          <a:p>
            <a:r>
              <a:rPr lang="sr-Latn-RS" sz="2800" b="1" dirty="0">
                <a:solidFill>
                  <a:srgbClr val="C00000"/>
                </a:solidFill>
              </a:rPr>
              <a:t>R</a:t>
            </a:r>
            <a:endParaRPr lang="en-US" sz="2800" b="1" dirty="0">
              <a:solidFill>
                <a:srgbClr val="C00000"/>
              </a:solidFill>
            </a:endParaRPr>
          </a:p>
        </p:txBody>
      </p:sp>
      <p:sp>
        <p:nvSpPr>
          <p:cNvPr id="7" name="TextBox 6">
            <a:extLst>
              <a:ext uri="{FF2B5EF4-FFF2-40B4-BE49-F238E27FC236}">
                <a16:creationId xmlns:a16="http://schemas.microsoft.com/office/drawing/2014/main" id="{F459BF09-1F71-936F-D170-9CA3BF573130}"/>
              </a:ext>
            </a:extLst>
          </p:cNvPr>
          <p:cNvSpPr txBox="1"/>
          <p:nvPr/>
        </p:nvSpPr>
        <p:spPr>
          <a:xfrm>
            <a:off x="2341679" y="3354051"/>
            <a:ext cx="382006" cy="523220"/>
          </a:xfrm>
          <a:prstGeom prst="rect">
            <a:avLst/>
          </a:prstGeom>
          <a:noFill/>
        </p:spPr>
        <p:txBody>
          <a:bodyPr wrap="square">
            <a:spAutoFit/>
          </a:bodyPr>
          <a:lstStyle/>
          <a:p>
            <a:r>
              <a:rPr lang="sr-Latn-RS" sz="2800" b="1" dirty="0">
                <a:solidFill>
                  <a:schemeClr val="accent2"/>
                </a:solidFill>
              </a:rPr>
              <a:t>P</a:t>
            </a:r>
            <a:endParaRPr lang="en-US" sz="2800" dirty="0">
              <a:solidFill>
                <a:schemeClr val="accent2"/>
              </a:solidFill>
            </a:endParaRPr>
          </a:p>
        </p:txBody>
      </p:sp>
      <p:sp>
        <p:nvSpPr>
          <p:cNvPr id="9" name="TextBox 8">
            <a:extLst>
              <a:ext uri="{FF2B5EF4-FFF2-40B4-BE49-F238E27FC236}">
                <a16:creationId xmlns:a16="http://schemas.microsoft.com/office/drawing/2014/main" id="{D96F6F04-A940-9344-D88A-2CE1E923C2BD}"/>
              </a:ext>
            </a:extLst>
          </p:cNvPr>
          <p:cNvSpPr txBox="1"/>
          <p:nvPr/>
        </p:nvSpPr>
        <p:spPr>
          <a:xfrm>
            <a:off x="5062538" y="2902387"/>
            <a:ext cx="382006" cy="523220"/>
          </a:xfrm>
          <a:prstGeom prst="rect">
            <a:avLst/>
          </a:prstGeom>
          <a:noFill/>
        </p:spPr>
        <p:txBody>
          <a:bodyPr wrap="square">
            <a:spAutoFit/>
          </a:bodyPr>
          <a:lstStyle/>
          <a:p>
            <a:r>
              <a:rPr lang="sr-Latn-RS" sz="2800" b="1" dirty="0">
                <a:solidFill>
                  <a:srgbClr val="FF0000"/>
                </a:solidFill>
              </a:rPr>
              <a:t>Q</a:t>
            </a:r>
            <a:endParaRPr lang="en-US" sz="2800" dirty="0">
              <a:solidFill>
                <a:srgbClr val="FF0000"/>
              </a:solidFill>
            </a:endParaRPr>
          </a:p>
        </p:txBody>
      </p:sp>
    </p:spTree>
    <p:extLst>
      <p:ext uri="{BB962C8B-B14F-4D97-AF65-F5344CB8AC3E}">
        <p14:creationId xmlns:p14="http://schemas.microsoft.com/office/powerpoint/2010/main" val="411579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B9EA639D-0DEC-99E7-2518-7C93EE64FF6C}"/>
              </a:ext>
            </a:extLst>
          </p:cNvPr>
          <p:cNvSpPr txBox="1"/>
          <p:nvPr/>
        </p:nvSpPr>
        <p:spPr>
          <a:xfrm>
            <a:off x="5263159" y="4819650"/>
            <a:ext cx="740908" cy="523220"/>
          </a:xfrm>
          <a:prstGeom prst="rect">
            <a:avLst/>
          </a:prstGeom>
          <a:noFill/>
        </p:spPr>
        <p:txBody>
          <a:bodyPr wrap="none" rtlCol="0">
            <a:spAutoFit/>
          </a:bodyPr>
          <a:lstStyle/>
          <a:p>
            <a:r>
              <a:rPr lang="sr-Latn-RS" sz="2800" b="1" dirty="0">
                <a:solidFill>
                  <a:srgbClr val="FF0000"/>
                </a:solidFill>
              </a:rPr>
              <a:t>16P</a:t>
            </a:r>
            <a:endParaRPr lang="en-US" sz="2800" b="1" dirty="0">
              <a:solidFill>
                <a:srgbClr val="FF0000"/>
              </a:solidFill>
            </a:endParaRPr>
          </a:p>
        </p:txBody>
      </p:sp>
      <p:sp>
        <p:nvSpPr>
          <p:cNvPr id="5" name="TextBox 4">
            <a:extLst>
              <a:ext uri="{FF2B5EF4-FFF2-40B4-BE49-F238E27FC236}">
                <a16:creationId xmlns:a16="http://schemas.microsoft.com/office/drawing/2014/main" id="{1D71D612-AA21-C1AA-B4FA-4C2507E1E19A}"/>
              </a:ext>
            </a:extLst>
          </p:cNvPr>
          <p:cNvSpPr txBox="1"/>
          <p:nvPr/>
        </p:nvSpPr>
        <p:spPr>
          <a:xfrm>
            <a:off x="1238250" y="2737660"/>
            <a:ext cx="386644" cy="523220"/>
          </a:xfrm>
          <a:prstGeom prst="rect">
            <a:avLst/>
          </a:prstGeom>
          <a:noFill/>
        </p:spPr>
        <p:txBody>
          <a:bodyPr wrap="none" rtlCol="0">
            <a:spAutoFit/>
          </a:bodyPr>
          <a:lstStyle/>
          <a:p>
            <a:r>
              <a:rPr lang="sr-Latn-RS" sz="2800" b="1" dirty="0">
                <a:solidFill>
                  <a:srgbClr val="FF0000"/>
                </a:solidFill>
              </a:rPr>
              <a:t>P</a:t>
            </a:r>
            <a:endParaRPr lang="en-US" sz="2800" b="1" dirty="0">
              <a:solidFill>
                <a:srgbClr val="FF0000"/>
              </a:solidFill>
            </a:endParaRPr>
          </a:p>
        </p:txBody>
      </p:sp>
    </p:spTree>
    <p:extLst>
      <p:ext uri="{BB962C8B-B14F-4D97-AF65-F5344CB8AC3E}">
        <p14:creationId xmlns:p14="http://schemas.microsoft.com/office/powerpoint/2010/main" val="298723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traženi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708434"/>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Delegirani dokaz ulogom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p:txBody>
      </p:sp>
    </p:spTree>
    <p:extLst>
      <p:ext uri="{BB962C8B-B14F-4D97-AF65-F5344CB8AC3E}">
        <p14:creationId xmlns:p14="http://schemas.microsoft.com/office/powerpoint/2010/main" val="138561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5943657" cy="332398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pic>
        <p:nvPicPr>
          <p:cNvPr id="2" name="Picture Placeholder 7">
            <a:extLst>
              <a:ext uri="{FF2B5EF4-FFF2-40B4-BE49-F238E27FC236}">
                <a16:creationId xmlns:a16="http://schemas.microsoft.com/office/drawing/2014/main" id="{14A33AC9-799C-2B8A-19CA-A7934DDB80A0}"/>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862781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003F296-9790-5C80-D387-BE8F371BAD9B}"/>
              </a:ext>
            </a:extLst>
          </p:cNvPr>
          <p:cNvPicPr>
            <a:picLocks noChangeAspect="1"/>
          </p:cNvPicPr>
          <p:nvPr/>
        </p:nvPicPr>
        <p:blipFill>
          <a:blip r:embed="rId3"/>
          <a:stretch>
            <a:fillRect/>
          </a:stretch>
        </p:blipFill>
        <p:spPr>
          <a:xfrm>
            <a:off x="5181600" y="-12953"/>
            <a:ext cx="7010400" cy="6870953"/>
          </a:xfrm>
          <a:prstGeom prst="rect">
            <a:avLst/>
          </a:prstGeom>
          <a:ln w="9525">
            <a:noFill/>
          </a:ln>
        </p:spPr>
      </p:pic>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5004874"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Pametni ugovori (Smart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Tree>
    <p:extLst>
      <p:ext uri="{BB962C8B-B14F-4D97-AF65-F5344CB8AC3E}">
        <p14:creationId xmlns:p14="http://schemas.microsoft.com/office/powerpoint/2010/main" val="1212853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5667</TotalTime>
  <Words>7020</Words>
  <Application>Microsoft Office PowerPoint</Application>
  <PresentationFormat>Widescreen</PresentationFormat>
  <Paragraphs>494</Paragraphs>
  <Slides>46</Slides>
  <Notes>43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84</cp:revision>
  <dcterms:created xsi:type="dcterms:W3CDTF">2023-03-04T15:09:55Z</dcterms:created>
  <dcterms:modified xsi:type="dcterms:W3CDTF">2023-05-15T08:35:53Z</dcterms:modified>
</cp:coreProperties>
</file>